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1" r:id="rId20"/>
    <p:sldId id="272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7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6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9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50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9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4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7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9D41E4-55E2-41C1-82C2-CDAE2CC265B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91D7BE-FA6A-40BB-86FC-73C4B84E253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CED9-2A3B-96EB-8B79-3604E8E06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STEAM ACADEMY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BAFC2-0077-C1FD-011D-6445B494C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278785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FCD8-0443-D6EC-D014-2D1BE4EC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>
                <a:latin typeface="Century Schoolbook" panose="02040604050505020304" pitchFamily="18" charset="0"/>
              </a:rPr>
              <a:t>StudentClubMembership</a:t>
            </a:r>
            <a:endParaRPr lang="en-US" u="sng" dirty="0">
              <a:latin typeface="Century Schoolbook" panose="020406040505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BF92E-41AA-6E59-15F2-175A18FD0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487" y="3634046"/>
            <a:ext cx="6578600" cy="22012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9B3DE-B3FD-841F-60E0-0BBBDFC8FC58}"/>
              </a:ext>
            </a:extLst>
          </p:cNvPr>
          <p:cNvSpPr txBox="1"/>
          <p:nvPr/>
        </p:nvSpPr>
        <p:spPr>
          <a:xfrm>
            <a:off x="812800" y="1838960"/>
            <a:ext cx="10721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Table uses </a:t>
            </a:r>
            <a:r>
              <a:rPr lang="en-US" sz="3200" dirty="0" err="1">
                <a:latin typeface="Century Schoolbook" panose="02040604050505020304" pitchFamily="18" charset="0"/>
              </a:rPr>
              <a:t>StudentID</a:t>
            </a:r>
            <a:r>
              <a:rPr lang="en-US" sz="3200" dirty="0">
                <a:latin typeface="Century Schoolbook" panose="02040604050505020304" pitchFamily="18" charset="0"/>
              </a:rPr>
              <a:t> and </a:t>
            </a:r>
            <a:r>
              <a:rPr lang="en-US" sz="3200" dirty="0" err="1">
                <a:latin typeface="Century Schoolbook" panose="02040604050505020304" pitchFamily="18" charset="0"/>
              </a:rPr>
              <a:t>ClubID</a:t>
            </a:r>
            <a:endParaRPr lang="en-US" sz="3200" dirty="0">
              <a:latin typeface="Century Schoolbook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Bridges Student table and StudentClub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Links a MembershipID to both</a:t>
            </a:r>
          </a:p>
        </p:txBody>
      </p:sp>
    </p:spTree>
    <p:extLst>
      <p:ext uri="{BB962C8B-B14F-4D97-AF65-F5344CB8AC3E}">
        <p14:creationId xmlns:p14="http://schemas.microsoft.com/office/powerpoint/2010/main" val="416759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2514B-9C0B-C02F-2584-72B887A7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>
                <a:latin typeface="Century Schoolbook" panose="02040604050505020304" pitchFamily="18" charset="0"/>
              </a:rPr>
              <a:t>ProfessionalSocietyMembership</a:t>
            </a:r>
            <a:endParaRPr lang="en-US" u="sng" dirty="0">
              <a:latin typeface="Century Schoolbook" panose="020406040505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FD602-BA39-A2A0-3B17-194FC3281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876" y="3616583"/>
            <a:ext cx="7536097" cy="26707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2B4040-7FA5-9AC3-CEFD-644677BC53B9}"/>
              </a:ext>
            </a:extLst>
          </p:cNvPr>
          <p:cNvSpPr txBox="1"/>
          <p:nvPr/>
        </p:nvSpPr>
        <p:spPr>
          <a:xfrm>
            <a:off x="1171575" y="1857375"/>
            <a:ext cx="10058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Table uses </a:t>
            </a:r>
            <a:r>
              <a:rPr lang="en-US" sz="3200" dirty="0" err="1">
                <a:latin typeface="Century Schoolbook" panose="02040604050505020304" pitchFamily="18" charset="0"/>
              </a:rPr>
              <a:t>StudentID</a:t>
            </a:r>
            <a:r>
              <a:rPr lang="en-US" sz="3200" dirty="0">
                <a:latin typeface="Century Schoolbook" panose="02040604050505020304" pitchFamily="18" charset="0"/>
              </a:rPr>
              <a:t> and </a:t>
            </a:r>
            <a:r>
              <a:rPr lang="en-US" sz="3200" dirty="0" err="1">
                <a:latin typeface="Century Schoolbook" panose="02040604050505020304" pitchFamily="18" charset="0"/>
              </a:rPr>
              <a:t>SocietyID</a:t>
            </a:r>
            <a:endParaRPr lang="en-US" sz="3200" dirty="0">
              <a:latin typeface="Century Schoolbook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Bridges Student table and ProfSocieties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Provides membership tracking between the two</a:t>
            </a:r>
          </a:p>
        </p:txBody>
      </p:sp>
    </p:spTree>
    <p:extLst>
      <p:ext uri="{BB962C8B-B14F-4D97-AF65-F5344CB8AC3E}">
        <p14:creationId xmlns:p14="http://schemas.microsoft.com/office/powerpoint/2010/main" val="142223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31A30-85F2-03F2-7D39-C34B2532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u="sng">
                <a:latin typeface="Century Schoolbook" panose="02040604050505020304" pitchFamily="18" charset="0"/>
              </a:rPr>
              <a:t>ClubEvaluation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1822D-5729-12CA-77D0-45B38B49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722080"/>
            <a:ext cx="5451627" cy="30937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852578-4371-B9B7-5299-FD1DDE9E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Table uses </a:t>
            </a:r>
            <a:r>
              <a:rPr lang="en-US" sz="2800" dirty="0" err="1">
                <a:latin typeface="Century Schoolbook" panose="02040604050505020304" pitchFamily="18" charset="0"/>
              </a:rPr>
              <a:t>StudentID</a:t>
            </a:r>
            <a:r>
              <a:rPr lang="en-US" sz="2800" dirty="0">
                <a:latin typeface="Century Schoolbook" panose="02040604050505020304" pitchFamily="18" charset="0"/>
              </a:rPr>
              <a:t>, </a:t>
            </a:r>
            <a:r>
              <a:rPr lang="en-US" sz="2800" dirty="0" err="1">
                <a:latin typeface="Century Schoolbook" panose="02040604050505020304" pitchFamily="18" charset="0"/>
              </a:rPr>
              <a:t>ClubID</a:t>
            </a:r>
            <a:r>
              <a:rPr lang="en-US" sz="2800" dirty="0">
                <a:latin typeface="Century Schoolbook" panose="02040604050505020304" pitchFamily="18" charset="0"/>
              </a:rPr>
              <a:t>,  and </a:t>
            </a:r>
            <a:r>
              <a:rPr lang="en-US" sz="2800" dirty="0" err="1">
                <a:latin typeface="Century Schoolbook" panose="02040604050505020304" pitchFamily="18" charset="0"/>
              </a:rPr>
              <a:t>ActivityID</a:t>
            </a:r>
            <a:endParaRPr lang="en-US" sz="2800" dirty="0">
              <a:latin typeface="Century Schoolbook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Links the Student table, StudentClub table, and StudentClubActivities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Allows for the evaluation of clubs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1443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AC40-10B4-C654-FE90-7E9FA1DA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>
                <a:latin typeface="Century Schoolbook" panose="02040604050505020304" pitchFamily="18" charset="0"/>
              </a:rPr>
              <a:t>TrainingLog</a:t>
            </a:r>
            <a:endParaRPr lang="en-US" u="sng" dirty="0">
              <a:latin typeface="Century Schoolbook" panose="020406040505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B485AD-23EF-6EF6-740B-AEE7414FD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842" y="3935631"/>
            <a:ext cx="6584315" cy="22460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CC95A-16C3-CE97-B7CF-F88316A17228}"/>
              </a:ext>
            </a:extLst>
          </p:cNvPr>
          <p:cNvSpPr txBox="1"/>
          <p:nvPr/>
        </p:nvSpPr>
        <p:spPr>
          <a:xfrm>
            <a:off x="1259840" y="1828800"/>
            <a:ext cx="9895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Uses </a:t>
            </a:r>
            <a:r>
              <a:rPr lang="en-US" sz="3200" dirty="0" err="1">
                <a:latin typeface="Century Schoolbook" panose="02040604050505020304" pitchFamily="18" charset="0"/>
              </a:rPr>
              <a:t>StudentID</a:t>
            </a:r>
            <a:r>
              <a:rPr lang="en-US" sz="3200" dirty="0">
                <a:latin typeface="Century Schoolbook" panose="02040604050505020304" pitchFamily="18" charset="0"/>
              </a:rPr>
              <a:t> and </a:t>
            </a:r>
            <a:r>
              <a:rPr lang="en-US" sz="3200" dirty="0" err="1">
                <a:latin typeface="Century Schoolbook" panose="02040604050505020304" pitchFamily="18" charset="0"/>
              </a:rPr>
              <a:t>TrainingID</a:t>
            </a:r>
            <a:endParaRPr lang="en-US" sz="32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Links Student table and Training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panose="02040604050505020304" pitchFamily="18" charset="0"/>
              </a:rPr>
              <a:t>Provides a dynamic log for keeping track of all training</a:t>
            </a:r>
          </a:p>
        </p:txBody>
      </p:sp>
    </p:spTree>
    <p:extLst>
      <p:ext uri="{BB962C8B-B14F-4D97-AF65-F5344CB8AC3E}">
        <p14:creationId xmlns:p14="http://schemas.microsoft.com/office/powerpoint/2010/main" val="320292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7CDCC-B575-3CF1-E2F3-823AF448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Major table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218816-F5A8-761A-F676-46A68D307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Creation and contents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51E7D-1F6D-A6D6-A214-442BB263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947526"/>
            <a:ext cx="5131653" cy="126303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BD43E-F607-F092-0085-E9A7CCEF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79"/>
            <a:ext cx="4205525" cy="390766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1486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7CDCC-B575-3CF1-E2F3-823AF448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StudentClubs</a:t>
            </a:r>
            <a:r>
              <a:rPr lang="en-US" sz="6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table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218816-F5A8-761A-F676-46A68D307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Creation and contents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FF6218-0D6D-89BA-B1FC-B2FB57EA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697358"/>
            <a:ext cx="5133111" cy="204152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C54D8-E5DC-A0B2-4529-F5C82E35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1302652"/>
            <a:ext cx="5118182" cy="2277591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211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ADD9E-FEB5-59F7-C4C2-13D52B7B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Address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37BCD-EB40-35FA-B189-DA4B83FC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120047"/>
            <a:ext cx="5131653" cy="26428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EF78A-3E90-5F25-7B38-D279A2312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640080"/>
            <a:ext cx="4242919" cy="36027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37A7D-58A5-3562-02F6-6D3B6A3470F5}"/>
              </a:ext>
            </a:extLst>
          </p:cNvPr>
          <p:cNvSpPr txBox="1"/>
          <p:nvPr/>
        </p:nvSpPr>
        <p:spPr>
          <a:xfrm>
            <a:off x="633999" y="5724525"/>
            <a:ext cx="5642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Creation and </a:t>
            </a: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3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F8FD5-D8BD-21EE-2ED2-E03EEFA1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 Societies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1B1C9-4FC6-73E8-724E-8AF7E7CF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678115"/>
            <a:ext cx="5131653" cy="1526666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D3658-E978-F2C1-BE8A-B7C34ACA9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1014755"/>
            <a:ext cx="5118182" cy="2853385"/>
          </a:xfrm>
          <a:prstGeom prst="rect">
            <a:avLst/>
          </a:prstGeom>
        </p:spPr>
      </p:pic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5E147-4FCB-FA2D-A34B-FFFA2B2E8802}"/>
              </a:ext>
            </a:extLst>
          </p:cNvPr>
          <p:cNvSpPr txBox="1"/>
          <p:nvPr/>
        </p:nvSpPr>
        <p:spPr>
          <a:xfrm>
            <a:off x="721086" y="5607884"/>
            <a:ext cx="54069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Creation and </a:t>
            </a: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9F729-AFF6-BC41-29BD-B96AF8BF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Club Evaluations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36AF95-4FDA-8070-EF1C-BC72F7C0B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049488"/>
            <a:ext cx="5131653" cy="278392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25B28-ED9C-8014-A6BE-BE5836E8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56482"/>
            <a:ext cx="5118182" cy="3569931"/>
          </a:xfrm>
          <a:prstGeom prst="rect">
            <a:avLst/>
          </a:prstGeom>
        </p:spPr>
      </p:pic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46BB0-EBC7-6B65-D68A-FCF498750DD7}"/>
              </a:ext>
            </a:extLst>
          </p:cNvPr>
          <p:cNvSpPr txBox="1"/>
          <p:nvPr/>
        </p:nvSpPr>
        <p:spPr>
          <a:xfrm>
            <a:off x="802640" y="5618770"/>
            <a:ext cx="467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Creation and </a:t>
            </a: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AA9FE-341E-2CE6-AF54-9870D49F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3D3-0D29-4555-4139-AF97C5140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STORED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0D88D-2A67-9F8F-7AFF-1273D6A3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9" y="1059691"/>
            <a:ext cx="5539762" cy="269950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B849F-92D5-7127-61CA-C3930CA80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1205494"/>
            <a:ext cx="5118182" cy="247190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575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B0CE7606-E4F7-F9FA-F86B-C1851CC2B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75381" y="1702856"/>
            <a:ext cx="4603047" cy="3452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9D09E-DF64-FE23-2401-CE6916CF42DA}"/>
              </a:ext>
            </a:extLst>
          </p:cNvPr>
          <p:cNvSpPr txBox="1"/>
          <p:nvPr/>
        </p:nvSpPr>
        <p:spPr>
          <a:xfrm>
            <a:off x="4476751" y="123826"/>
            <a:ext cx="3600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Group Member 1: Nicholas Bell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Year: Junior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Age: 21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159EF-2546-9A4B-B081-D782565B1256}"/>
              </a:ext>
            </a:extLst>
          </p:cNvPr>
          <p:cNvSpPr txBox="1"/>
          <p:nvPr/>
        </p:nvSpPr>
        <p:spPr>
          <a:xfrm>
            <a:off x="4476750" y="123826"/>
            <a:ext cx="360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Group Member 1: Nicholas Bell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Year: Junior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Age: 21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29C15D-0F5B-8271-4997-F9EF5111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9" y="1047031"/>
            <a:ext cx="6852688" cy="47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8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89EB4-C4AF-DA14-B525-5C60B2A8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Stored Procedures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4DD12-E1BB-B667-A71C-0C397A2F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357386"/>
            <a:ext cx="5131653" cy="21681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B4D69-7A49-4957-78CC-511A944D6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3793356" cy="36027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3182B-B75B-1966-A394-7292D2E2B6F1}"/>
              </a:ext>
            </a:extLst>
          </p:cNvPr>
          <p:cNvSpPr txBox="1"/>
          <p:nvPr/>
        </p:nvSpPr>
        <p:spPr>
          <a:xfrm>
            <a:off x="721086" y="5699760"/>
            <a:ext cx="50460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Insert STORED Procedure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7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356E9-2CFE-E504-BE53-ABEE8306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Stored Procedures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71804-52F5-A8B2-4153-751ECD6D5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158535"/>
            <a:ext cx="5131653" cy="25658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DDF2A-DDF2-0C4D-5E09-8063EAFF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3584631" cy="360273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DFC03-DFA1-B810-7A2C-EFCB92546C3E}"/>
              </a:ext>
            </a:extLst>
          </p:cNvPr>
          <p:cNvSpPr txBox="1"/>
          <p:nvPr/>
        </p:nvSpPr>
        <p:spPr>
          <a:xfrm>
            <a:off x="721086" y="5730240"/>
            <a:ext cx="467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Update 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196834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962A6-9422-F335-C199-6369D08A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Stored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CD687-61C5-38CE-398C-264D27562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626798"/>
            <a:ext cx="5131653" cy="1629299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1F24F-EBA4-69E0-7C53-4ECF2839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3337451" cy="3602736"/>
          </a:xfrm>
          <a:prstGeom prst="rect">
            <a:avLst/>
          </a:prstGeom>
        </p:spPr>
      </p:pic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4CA1A-CFDE-186D-A77F-2A4C07B7465C}"/>
              </a:ext>
            </a:extLst>
          </p:cNvPr>
          <p:cNvSpPr txBox="1"/>
          <p:nvPr/>
        </p:nvSpPr>
        <p:spPr>
          <a:xfrm>
            <a:off x="721086" y="5709920"/>
            <a:ext cx="53429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delete STORED Procedure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43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7DB2-ECB9-8835-2A47-E7376E13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u="sng">
                <a:solidFill>
                  <a:schemeClr val="tx1">
                    <a:lumMod val="85000"/>
                    <a:lumOff val="15000"/>
                  </a:schemeClr>
                </a:solidFill>
              </a:rPr>
              <a:t>Stored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E06D8-C3FD-F15B-F7EA-B16DEC6D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83857"/>
            <a:ext cx="5131653" cy="351518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9A435-C153-85A2-E05C-39A93D6E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3042483" cy="360273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FED97-584F-E97C-5461-7534DD6F873E}"/>
              </a:ext>
            </a:extLst>
          </p:cNvPr>
          <p:cNvSpPr txBox="1"/>
          <p:nvPr/>
        </p:nvSpPr>
        <p:spPr>
          <a:xfrm>
            <a:off x="721086" y="5699760"/>
            <a:ext cx="5141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INSERT</a:t>
            </a:r>
            <a:r>
              <a:rPr lang="en-US" sz="2000" dirty="0"/>
              <a:t> </a:t>
            </a:r>
            <a:r>
              <a:rPr lang="en-US" sz="2000" dirty="0">
                <a:latin typeface="+mj-lt"/>
              </a:rPr>
              <a:t>TO LOG</a:t>
            </a:r>
          </a:p>
        </p:txBody>
      </p:sp>
    </p:spTree>
    <p:extLst>
      <p:ext uri="{BB962C8B-B14F-4D97-AF65-F5344CB8AC3E}">
        <p14:creationId xmlns:p14="http://schemas.microsoft.com/office/powerpoint/2010/main" val="315425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person, laying&#10;&#10;Description automatically generated">
            <a:extLst>
              <a:ext uri="{FF2B5EF4-FFF2-40B4-BE49-F238E27FC236}">
                <a16:creationId xmlns:a16="http://schemas.microsoft.com/office/drawing/2014/main" id="{A495CB53-FED9-FAF6-DCF8-24CBB1FF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2016" y="1380949"/>
            <a:ext cx="4816122" cy="361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876A5-B51C-930D-21AA-8887E595A7D5}"/>
              </a:ext>
            </a:extLst>
          </p:cNvPr>
          <p:cNvSpPr txBox="1"/>
          <p:nvPr/>
        </p:nvSpPr>
        <p:spPr>
          <a:xfrm>
            <a:off x="4381994" y="118753"/>
            <a:ext cx="379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Group Member 2: Nathan Guidry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Year: Sophomore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Age: 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A3982E-0DD3-2829-CCB3-0954170C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40" y="1042083"/>
            <a:ext cx="7776210" cy="48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5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4C5A2E7-6295-F057-6B71-631CE9028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866"/>
            <a:ext cx="3650671" cy="5266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2CFFD-C1E4-C40D-5FB8-6FD9C3A4B72E}"/>
              </a:ext>
            </a:extLst>
          </p:cNvPr>
          <p:cNvSpPr txBox="1"/>
          <p:nvPr/>
        </p:nvSpPr>
        <p:spPr>
          <a:xfrm>
            <a:off x="4714504" y="154379"/>
            <a:ext cx="6816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Group Member 3: Staci Hamlett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Year: Junior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Age: 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CC679-2686-253A-C0D4-6A7981D4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960" y="1220816"/>
            <a:ext cx="7312342" cy="38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7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6020EB14-2CC9-6847-46EB-189EE94D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280"/>
            <a:ext cx="3729923" cy="5171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6191F-90D9-AAFA-211D-3B7F9786D3CD}"/>
              </a:ext>
            </a:extLst>
          </p:cNvPr>
          <p:cNvSpPr txBox="1"/>
          <p:nvPr/>
        </p:nvSpPr>
        <p:spPr>
          <a:xfrm>
            <a:off x="4714504" y="166255"/>
            <a:ext cx="6757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Group Member 4: Jayden Lacombe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Year: Sophomore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Age: 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17E1D-CC09-173A-DC96-CEB39E19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20" y="1493519"/>
            <a:ext cx="7376849" cy="34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2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940FDCDA-B04E-6905-5AC5-75A087971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48266"/>
            <a:ext cx="3081867" cy="5144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0CB96-C79F-2279-A9EC-13D53CEBEBD3}"/>
              </a:ext>
            </a:extLst>
          </p:cNvPr>
          <p:cNvSpPr txBox="1"/>
          <p:nvPr/>
        </p:nvSpPr>
        <p:spPr>
          <a:xfrm>
            <a:off x="4013860" y="249382"/>
            <a:ext cx="714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Group Member 5: Brenden </a:t>
            </a:r>
            <a:r>
              <a:rPr lang="en-US" dirty="0" err="1">
                <a:latin typeface="Century Schoolbook" panose="02040604050505020304" pitchFamily="18" charset="0"/>
              </a:rPr>
              <a:t>Leedom</a:t>
            </a:r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Year: Sophomore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Age: 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4C926-34DC-D023-C99A-25D5965B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140" y="1367460"/>
            <a:ext cx="7135152" cy="39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E3F2-14E1-6417-8A28-53CB6EE4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latin typeface="Century Schoolbook" panose="02040604050505020304" pitchFamily="18" charset="0"/>
              </a:rPr>
              <a:t>Case Study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21D8-16D4-E16B-6F41-5861C769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A professional society named STEAM Academy needs helps tracking contributions made by students with a working database.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Century Schoolbook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STEAM Academy wants to make an annual report to give to their supervisors.</a:t>
            </a:r>
          </a:p>
          <a:p>
            <a:pPr marL="0" indent="0">
              <a:buNone/>
            </a:pPr>
            <a:endParaRPr lang="en-US" sz="2800" dirty="0">
              <a:latin typeface="Century Schoolbook" panose="020406040505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Annual reports will dictate which clubs will require more funding and resources.</a:t>
            </a:r>
          </a:p>
        </p:txBody>
      </p:sp>
    </p:spTree>
    <p:extLst>
      <p:ext uri="{BB962C8B-B14F-4D97-AF65-F5344CB8AC3E}">
        <p14:creationId xmlns:p14="http://schemas.microsoft.com/office/powerpoint/2010/main" val="184797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01CB6-9368-A2C7-7E06-3E1AE5BC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u="sng"/>
              <a:t>ER DIAGRAM</a:t>
            </a:r>
          </a:p>
        </p:txBody>
      </p: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C3B7B9E-4ECD-E631-4AE9-C06CA0CA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345266"/>
            <a:ext cx="6909801" cy="3904036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7016A64-A01F-87ED-53BE-18C4C7F66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827690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Relationships between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The Student table is the central table for the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Bridge tables: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entury Schoolbook" panose="02040604050505020304" pitchFamily="18" charset="0"/>
              </a:rPr>
              <a:t>StudentClubActivityAttendance</a:t>
            </a:r>
            <a:endParaRPr lang="en-US" dirty="0">
              <a:latin typeface="Century Schoolbook" panose="020406040505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entury Schoolbook" panose="02040604050505020304" pitchFamily="18" charset="0"/>
              </a:rPr>
              <a:t>StudentClubMembership</a:t>
            </a:r>
            <a:endParaRPr lang="en-US" dirty="0">
              <a:latin typeface="Century Schoolbook" panose="020406040505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entury Schoolbook" panose="02040604050505020304" pitchFamily="18" charset="0"/>
              </a:rPr>
              <a:t>ProfessionalSocietyMembership</a:t>
            </a:r>
            <a:endParaRPr lang="en-US" dirty="0">
              <a:latin typeface="Century Schoolbook" panose="020406040505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entury Schoolbook" panose="02040604050505020304" pitchFamily="18" charset="0"/>
              </a:rPr>
              <a:t>ClubEvaluation</a:t>
            </a:r>
            <a:endParaRPr lang="en-US" dirty="0">
              <a:latin typeface="Century Schoolbook" panose="020406040505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entury Schoolbook" panose="02040604050505020304" pitchFamily="18" charset="0"/>
              </a:rPr>
              <a:t>TrainingLog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704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9050-08DA-1BA6-1D12-E4043083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>
                <a:latin typeface="Century Schoolbook" panose="02040604050505020304" pitchFamily="18" charset="0"/>
              </a:rPr>
              <a:t>StudentClubActivityAttendance</a:t>
            </a:r>
            <a:endParaRPr lang="en-US" u="sng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3491-217A-ACD4-002B-04435C39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panose="02040604050505020304" pitchFamily="18" charset="0"/>
              </a:rPr>
              <a:t>Table uses </a:t>
            </a:r>
            <a:r>
              <a:rPr lang="en-US" sz="2400" dirty="0" err="1">
                <a:latin typeface="Century Schoolbook" panose="02040604050505020304" pitchFamily="18" charset="0"/>
              </a:rPr>
              <a:t>StudentID</a:t>
            </a:r>
            <a:r>
              <a:rPr lang="en-US" sz="2400" dirty="0">
                <a:latin typeface="Century Schoolbook" panose="02040604050505020304" pitchFamily="18" charset="0"/>
              </a:rPr>
              <a:t> and </a:t>
            </a:r>
            <a:r>
              <a:rPr lang="en-US" sz="2400" dirty="0" err="1">
                <a:latin typeface="Century Schoolbook" panose="02040604050505020304" pitchFamily="18" charset="0"/>
              </a:rPr>
              <a:t>ActivityID</a:t>
            </a:r>
            <a:r>
              <a:rPr lang="en-US" sz="2400" dirty="0">
                <a:latin typeface="Century Schoolbook" panose="020406040505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panose="02040604050505020304" pitchFamily="18" charset="0"/>
              </a:rPr>
              <a:t>Bridges </a:t>
            </a:r>
            <a:r>
              <a:rPr lang="en-US" sz="2400" dirty="0" err="1">
                <a:latin typeface="Century Schoolbook" panose="02040604050505020304" pitchFamily="18" charset="0"/>
              </a:rPr>
              <a:t>StudentClubActivities</a:t>
            </a:r>
            <a:r>
              <a:rPr lang="en-US" sz="2400" dirty="0">
                <a:latin typeface="Century Schoolbook" panose="02040604050505020304" pitchFamily="18" charset="0"/>
              </a:rPr>
              <a:t> table and Student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panose="02040604050505020304" pitchFamily="18" charset="0"/>
              </a:rPr>
              <a:t>Keeps track of which student has attended which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4B492-B76A-8941-970F-00F75031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429000"/>
            <a:ext cx="8879840" cy="20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610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</TotalTime>
  <Words>301</Words>
  <Application>Microsoft Office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Schoolbook</vt:lpstr>
      <vt:lpstr>Retrospect</vt:lpstr>
      <vt:lpstr>STEAM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Overview:</vt:lpstr>
      <vt:lpstr>ER DIAGRAM</vt:lpstr>
      <vt:lpstr>StudentClubActivityAttendance</vt:lpstr>
      <vt:lpstr>StudentClubMembership</vt:lpstr>
      <vt:lpstr>ProfessionalSocietyMembership</vt:lpstr>
      <vt:lpstr>ClubEvaluation</vt:lpstr>
      <vt:lpstr>TrainingLog</vt:lpstr>
      <vt:lpstr>Major table</vt:lpstr>
      <vt:lpstr>StudentClubs table</vt:lpstr>
      <vt:lpstr>Address table</vt:lpstr>
      <vt:lpstr>Professional Societies</vt:lpstr>
      <vt:lpstr>Club Evaluations</vt:lpstr>
      <vt:lpstr>Stored procedures</vt:lpstr>
      <vt:lpstr>Stored Procedures</vt:lpstr>
      <vt:lpstr>Stored Procedures</vt:lpstr>
      <vt:lpstr>Stored Procedure</vt:lpstr>
      <vt:lpstr>Stored Procedure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DATABASE</dc:title>
  <dc:creator>Nick Bell</dc:creator>
  <cp:lastModifiedBy>Nathan Guidry</cp:lastModifiedBy>
  <cp:revision>4</cp:revision>
  <dcterms:created xsi:type="dcterms:W3CDTF">2022-11-22T18:29:35Z</dcterms:created>
  <dcterms:modified xsi:type="dcterms:W3CDTF">2022-12-02T00:26:50Z</dcterms:modified>
</cp:coreProperties>
</file>